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3"/>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3" r:id="rId190"/>
    <p:sldId id="554" r:id="rId191"/>
    <p:sldId id="555" r:id="rId192"/>
    <p:sldId id="556" r:id="rId193"/>
    <p:sldId id="557" r:id="rId194"/>
    <p:sldId id="558" r:id="rId195"/>
    <p:sldId id="559" r:id="rId196"/>
    <p:sldId id="560" r:id="rId197"/>
    <p:sldId id="561" r:id="rId198"/>
    <p:sldId id="562" r:id="rId199"/>
    <p:sldId id="563" r:id="rId200"/>
    <p:sldId id="564" r:id="rId201"/>
    <p:sldId id="268" r:id="rId2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FFC"/>
    <a:srgbClr val="F470EE"/>
    <a:srgbClr val="7E37B3"/>
    <a:srgbClr val="7131A1"/>
    <a:srgbClr val="DE0AD4"/>
    <a:srgbClr val="FFFF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30/04/2021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ViewportMetaTag</a:t>
            </a:r>
            <a:endParaRPr lang="en-IN" dirty="0" smtClean="0"/>
          </a:p>
          <a:p>
            <a:r>
              <a:rPr lang="en-IN" dirty="0" smtClean="0"/>
              <a:t>Whenever we make any changes in meta tag we need to refresh the page and click on the device toggle twice to disable/enable it to see the changes it is some kind of bug in chrome </a:t>
            </a:r>
            <a:r>
              <a:rPr lang="en-IN" dirty="0" err="1" smtClean="0"/>
              <a:t>devtools</a:t>
            </a:r>
            <a:r>
              <a:rPr lang="en-IN" dirty="0" smtClean="0"/>
              <a: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189</a:t>
            </a:fld>
            <a:endParaRPr lang="en-GB"/>
          </a:p>
        </p:txBody>
      </p:sp>
    </p:spTree>
    <p:extLst>
      <p:ext uri="{BB962C8B-B14F-4D97-AF65-F5344CB8AC3E}">
        <p14:creationId xmlns:p14="http://schemas.microsoft.com/office/powerpoint/2010/main" val="1722593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smtClean="0"/>
              <a:t>We have two tools for responsive design we haver the viewport meta tag which is created and added in html and we have media queries which are created and added in </a:t>
            </a:r>
            <a:r>
              <a:rPr lang="en-IN" dirty="0" err="1" smtClean="0"/>
              <a:t>css</a:t>
            </a:r>
            <a:r>
              <a:rPr lang="en-IN" dirty="0" smtClean="0"/>
              <a:t> we will dive into media queries in upcoming slides lets for now focus on some differences between them</a:t>
            </a:r>
            <a:r>
              <a:rPr lang="en-IN" baseline="0" dirty="0" smtClean="0"/>
              <a:t> and why we need both to create our responsive website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 viewport metatag is required to adjust our site to the device </a:t>
            </a:r>
            <a:r>
              <a:rPr lang="en-IN" baseline="0" dirty="0" err="1" smtClean="0"/>
              <a:t>vieweport</a:t>
            </a:r>
            <a:r>
              <a:rPr lang="en-IN" baseline="0" dirty="0" smtClean="0"/>
              <a:t> so that the device width Is considered in addition to actual pixels and automatically apply the pixel ratio which will then </a:t>
            </a:r>
            <a:r>
              <a:rPr lang="en-IN" baseline="0" dirty="0" err="1" smtClean="0"/>
              <a:t>alow</a:t>
            </a:r>
            <a:r>
              <a:rPr lang="en-IN" baseline="0" dirty="0" smtClean="0"/>
              <a:t> us to use the software pixels instead of hardware pixels,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We cannot make any design changes like if we want some things to appear </a:t>
            </a:r>
            <a:r>
              <a:rPr lang="en-IN" baseline="0" dirty="0" err="1" smtClean="0"/>
              <a:t>disapper</a:t>
            </a:r>
            <a:r>
              <a:rPr lang="en-IN" baseline="0" dirty="0" smtClean="0"/>
              <a:t> if we are on a mobile device this is not possible with just the viewport meta tag.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Media queries on the other hand allow us to change the design depending on the actual </a:t>
            </a:r>
            <a:r>
              <a:rPr lang="en-IN" baseline="0" dirty="0" err="1" smtClean="0"/>
              <a:t>size.we</a:t>
            </a:r>
            <a:r>
              <a:rPr lang="en-IN" baseline="0" dirty="0" smtClean="0"/>
              <a:t> are able to define multiple rules based on the size say width where specific properties should change on different sizes.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These changes are defined by us and can thus specify different design for </a:t>
            </a:r>
            <a:r>
              <a:rPr lang="en-IN" baseline="0" dirty="0" err="1" smtClean="0"/>
              <a:t>differenyt</a:t>
            </a:r>
            <a:r>
              <a:rPr lang="en-IN" baseline="0" dirty="0" smtClean="0"/>
              <a:t> sized devices</a:t>
            </a:r>
            <a:endParaRPr lang="en-IN"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190</a:t>
            </a:fld>
            <a:endParaRPr lang="en-GB"/>
          </a:p>
        </p:txBody>
      </p:sp>
    </p:spTree>
    <p:extLst>
      <p:ext uri="{BB962C8B-B14F-4D97-AF65-F5344CB8AC3E}">
        <p14:creationId xmlns:p14="http://schemas.microsoft.com/office/powerpoint/2010/main" val="1568926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p:txBody>
      </p:sp>
      <p:sp>
        <p:nvSpPr>
          <p:cNvPr id="4" name="Slide Number Placeholder 3"/>
          <p:cNvSpPr>
            <a:spLocks noGrp="1"/>
          </p:cNvSpPr>
          <p:nvPr>
            <p:ph type="sldNum" sz="quarter" idx="10"/>
          </p:nvPr>
        </p:nvSpPr>
        <p:spPr/>
        <p:txBody>
          <a:bodyPr/>
          <a:lstStyle/>
          <a:p>
            <a:fld id="{D3B79ED6-4970-4D84-B25C-F520A9D9210C}" type="slidenum">
              <a:rPr lang="en-GB" smtClean="0"/>
              <a:t>191</a:t>
            </a:fld>
            <a:endParaRPr lang="en-GB"/>
          </a:p>
        </p:txBody>
      </p:sp>
    </p:spTree>
    <p:extLst>
      <p:ext uri="{BB962C8B-B14F-4D97-AF65-F5344CB8AC3E}">
        <p14:creationId xmlns:p14="http://schemas.microsoft.com/office/powerpoint/2010/main" val="17265376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192</a:t>
            </a:fld>
            <a:endParaRPr lang="en-GB"/>
          </a:p>
        </p:txBody>
      </p:sp>
    </p:spTree>
    <p:extLst>
      <p:ext uri="{BB962C8B-B14F-4D97-AF65-F5344CB8AC3E}">
        <p14:creationId xmlns:p14="http://schemas.microsoft.com/office/powerpoint/2010/main" val="27264095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193</a:t>
            </a:fld>
            <a:endParaRPr lang="en-GB"/>
          </a:p>
        </p:txBody>
      </p:sp>
    </p:spTree>
    <p:extLst>
      <p:ext uri="{BB962C8B-B14F-4D97-AF65-F5344CB8AC3E}">
        <p14:creationId xmlns:p14="http://schemas.microsoft.com/office/powerpoint/2010/main" val="1802555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194</a:t>
            </a:fld>
            <a:endParaRPr lang="en-GB"/>
          </a:p>
        </p:txBody>
      </p:sp>
    </p:spTree>
    <p:extLst>
      <p:ext uri="{BB962C8B-B14F-4D97-AF65-F5344CB8AC3E}">
        <p14:creationId xmlns:p14="http://schemas.microsoft.com/office/powerpoint/2010/main" val="31189024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MediaQueriesImpPoints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195</a:t>
            </a:fld>
            <a:endParaRPr lang="en-GB"/>
          </a:p>
        </p:txBody>
      </p:sp>
    </p:spTree>
    <p:extLst>
      <p:ext uri="{BB962C8B-B14F-4D97-AF65-F5344CB8AC3E}">
        <p14:creationId xmlns:p14="http://schemas.microsoft.com/office/powerpoint/2010/main" val="81393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RightBreakPoints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196</a:t>
            </a:fld>
            <a:endParaRPr lang="en-GB"/>
          </a:p>
        </p:txBody>
      </p:sp>
    </p:spTree>
    <p:extLst>
      <p:ext uri="{BB962C8B-B14F-4D97-AF65-F5344CB8AC3E}">
        <p14:creationId xmlns:p14="http://schemas.microsoft.com/office/powerpoint/2010/main" val="300044294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MobileFirstPlans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197</a:t>
            </a:fld>
            <a:endParaRPr lang="en-GB"/>
          </a:p>
        </p:txBody>
      </p:sp>
    </p:spTree>
    <p:extLst>
      <p:ext uri="{BB962C8B-B14F-4D97-AF65-F5344CB8AC3E}">
        <p14:creationId xmlns:p14="http://schemas.microsoft.com/office/powerpoint/2010/main" val="64298525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ResponsivePlans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198</a:t>
            </a:fld>
            <a:endParaRPr lang="en-GB"/>
          </a:p>
        </p:txBody>
      </p:sp>
    </p:spTree>
    <p:extLst>
      <p:ext uri="{BB962C8B-B14F-4D97-AF65-F5344CB8AC3E}">
        <p14:creationId xmlns:p14="http://schemas.microsoft.com/office/powerpoint/2010/main" val="388569296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ResponsivePlans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199</a:t>
            </a:fld>
            <a:endParaRPr lang="en-GB"/>
          </a:p>
        </p:txBody>
      </p:sp>
    </p:spTree>
    <p:extLst>
      <p:ext uri="{BB962C8B-B14F-4D97-AF65-F5344CB8AC3E}">
        <p14:creationId xmlns:p14="http://schemas.microsoft.com/office/powerpoint/2010/main" val="294032735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ResponsiveKeyFeatures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200</a:t>
            </a:fld>
            <a:endParaRPr lang="en-GB"/>
          </a:p>
        </p:txBody>
      </p:sp>
    </p:spTree>
    <p:extLst>
      <p:ext uri="{BB962C8B-B14F-4D97-AF65-F5344CB8AC3E}">
        <p14:creationId xmlns:p14="http://schemas.microsoft.com/office/powerpoint/2010/main" val="3174484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30/04/2021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30/04/2021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30/04/2021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30/04/2021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30/04/2021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30/04/2021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30/04/2021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30/04/2021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267478"/>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Understanding </a:t>
            </a:r>
            <a:r>
              <a:rPr lang="en-GB" dirty="0"/>
              <a:t>the "viewport" Metatag</a:t>
            </a:r>
          </a:p>
        </p:txBody>
      </p:sp>
      <p:sp>
        <p:nvSpPr>
          <p:cNvPr id="3" name="Content Placeholder 2"/>
          <p:cNvSpPr>
            <a:spLocks noGrp="1"/>
          </p:cNvSpPr>
          <p:nvPr>
            <p:ph idx="1"/>
          </p:nvPr>
        </p:nvSpPr>
        <p:spPr>
          <a:xfrm>
            <a:off x="677333" y="737756"/>
            <a:ext cx="11376121" cy="5818908"/>
          </a:xfrm>
        </p:spPr>
        <p:txBody>
          <a:bodyPr>
            <a:normAutofit lnSpcReduction="10000"/>
          </a:bodyPr>
          <a:lstStyle/>
          <a:p>
            <a:r>
              <a:rPr lang="en-US" dirty="0" smtClean="0"/>
              <a:t>Lets have a closer look at the viewport meta tag that we added and understand what we added there and what else can we add there</a:t>
            </a:r>
          </a:p>
          <a:p>
            <a:r>
              <a:rPr lang="en-US" dirty="0" smtClean="0"/>
              <a:t>The first attribute that we added to the meta tag was name=“viewport” . It tells the metatag to target the viewport that is the visible area inside our browser on our device that should display our website.</a:t>
            </a:r>
          </a:p>
          <a:p>
            <a:r>
              <a:rPr lang="en-US" dirty="0" smtClean="0"/>
              <a:t>The second attribute that we added was </a:t>
            </a:r>
            <a:r>
              <a:rPr lang="en-GB" dirty="0"/>
              <a:t>content="width=device-width, </a:t>
            </a:r>
            <a:r>
              <a:rPr lang="en-GB" dirty="0" smtClean="0"/>
              <a:t>initial-scale=1.0“.With this attribute we are </a:t>
            </a:r>
            <a:r>
              <a:rPr lang="en-GB" dirty="0" err="1" smtClean="0"/>
              <a:t>ablse</a:t>
            </a:r>
            <a:r>
              <a:rPr lang="en-GB" dirty="0" smtClean="0"/>
              <a:t> to set the width of our website equal to the device width </a:t>
            </a:r>
            <a:r>
              <a:rPr lang="en-GB" dirty="0" err="1" smtClean="0"/>
              <a:t>i.e</a:t>
            </a:r>
            <a:r>
              <a:rPr lang="en-GB" dirty="0" smtClean="0"/>
              <a:t> basically the width of the viewport the visible area on our </a:t>
            </a:r>
            <a:r>
              <a:rPr lang="en-GB" dirty="0" err="1" smtClean="0"/>
              <a:t>device.With</a:t>
            </a:r>
            <a:r>
              <a:rPr lang="en-GB" dirty="0" smtClean="0"/>
              <a:t> this attribute we are able to tell the browser that our device is a small mobile device and it should apply the pixel ratio conversion we studied in previous </a:t>
            </a:r>
            <a:r>
              <a:rPr lang="en-GB" dirty="0" err="1" smtClean="0"/>
              <a:t>slides.Without</a:t>
            </a:r>
            <a:r>
              <a:rPr lang="en-GB" dirty="0" smtClean="0"/>
              <a:t> this attribute the website takes into consideration the hardware pixels and simply squeezes our website.</a:t>
            </a:r>
          </a:p>
          <a:p>
            <a:r>
              <a:rPr lang="en-GB" dirty="0" smtClean="0"/>
              <a:t>The initial-scale part simply defines the default zoom level we have 1.0 is the default zoom level which translates to no zoom. If we try setting a higher value like 1.5 we will see the website is zoomed in by default if a lower value is set it will be zoomed out by default.</a:t>
            </a:r>
          </a:p>
          <a:p>
            <a:r>
              <a:rPr lang="en-US" dirty="0" smtClean="0"/>
              <a:t>We can still zoom in out by pressing shift and left mouse button and moving up or down with mouse.</a:t>
            </a:r>
          </a:p>
          <a:p>
            <a:r>
              <a:rPr lang="en-US" dirty="0" smtClean="0"/>
              <a:t>Now we have more attributes that can be added user-scalable=yes which is used to allow or restrict the user from using zoom by default it is yes and user is allowed to zoom.</a:t>
            </a:r>
          </a:p>
          <a:p>
            <a:r>
              <a:rPr lang="en-US" dirty="0" smtClean="0"/>
              <a:t>There are two more attributes that can be added to the content attribute minimum-scale and maximum-scale which are used to allow/restrict modify how much the user can zoom in or out. Example: </a:t>
            </a:r>
            <a:r>
              <a:rPr lang="en-IN" dirty="0"/>
              <a:t>   &lt;meta name="viewport" content="width=device-width, initial-scale=1.5, user-scalable=yes, maximum-scale=2.0, minimum-scale=1.2"&gt;</a:t>
            </a:r>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365946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 y="0"/>
            <a:ext cx="11980718" cy="554182"/>
          </a:xfrm>
        </p:spPr>
        <p:txBody>
          <a:bodyPr>
            <a:normAutofit fontScale="90000"/>
          </a:bodyPr>
          <a:lstStyle/>
          <a:p>
            <a:r>
              <a:rPr lang="en-GB" dirty="0" smtClean="0"/>
              <a:t>Responsive Design Tools And Designing </a:t>
            </a:r>
            <a:r>
              <a:rPr lang="en-GB" dirty="0"/>
              <a:t>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Tools we have for responsive Design</a:t>
            </a:r>
            <a:endParaRPr lang="en-IN" dirty="0" smtClean="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
        <p:nvSpPr>
          <p:cNvPr id="4" name="Rectangle 3"/>
          <p:cNvSpPr/>
          <p:nvPr/>
        </p:nvSpPr>
        <p:spPr>
          <a:xfrm>
            <a:off x="2982189" y="1257300"/>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&lt;  &gt;</a:t>
            </a:r>
          </a:p>
          <a:p>
            <a:pPr algn="ctr"/>
            <a:r>
              <a:rPr lang="en-US" sz="1600" dirty="0" smtClean="0">
                <a:solidFill>
                  <a:schemeClr val="tx1"/>
                </a:solidFill>
              </a:rPr>
              <a:t>HTML</a:t>
            </a:r>
            <a:endParaRPr lang="en-GB" sz="1600" dirty="0">
              <a:solidFill>
                <a:schemeClr val="tx1"/>
              </a:solidFill>
            </a:endParaRPr>
          </a:p>
        </p:txBody>
      </p:sp>
      <p:sp>
        <p:nvSpPr>
          <p:cNvPr id="5" name="Rectangle 4"/>
          <p:cNvSpPr/>
          <p:nvPr/>
        </p:nvSpPr>
        <p:spPr>
          <a:xfrm>
            <a:off x="8799367" y="1310987"/>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a:t>
            </a:r>
          </a:p>
          <a:p>
            <a:pPr algn="ctr"/>
            <a:r>
              <a:rPr lang="en-US" sz="1600" dirty="0" smtClean="0">
                <a:solidFill>
                  <a:schemeClr val="tx1"/>
                </a:solidFill>
              </a:rPr>
              <a:t>CSS</a:t>
            </a:r>
            <a:endParaRPr lang="en-GB" sz="1600" dirty="0">
              <a:solidFill>
                <a:schemeClr val="tx1"/>
              </a:solidFill>
            </a:endParaRPr>
          </a:p>
        </p:txBody>
      </p:sp>
      <p:sp>
        <p:nvSpPr>
          <p:cNvPr id="6" name="Rectangle 5"/>
          <p:cNvSpPr/>
          <p:nvPr/>
        </p:nvSpPr>
        <p:spPr>
          <a:xfrm>
            <a:off x="1122218" y="2182091"/>
            <a:ext cx="4502727" cy="509154"/>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a:t>
            </a:r>
            <a:endParaRPr lang="en-GB" dirty="0"/>
          </a:p>
        </p:txBody>
      </p:sp>
      <p:sp>
        <p:nvSpPr>
          <p:cNvPr id="7" name="Rectangle 6"/>
          <p:cNvSpPr/>
          <p:nvPr/>
        </p:nvSpPr>
        <p:spPr>
          <a:xfrm>
            <a:off x="6979226" y="2199410"/>
            <a:ext cx="4426527" cy="50915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Queries</a:t>
            </a:r>
            <a:endParaRPr lang="en-GB" dirty="0"/>
          </a:p>
        </p:txBody>
      </p:sp>
      <p:sp>
        <p:nvSpPr>
          <p:cNvPr id="8" name="Rectangle 7"/>
          <p:cNvSpPr/>
          <p:nvPr/>
        </p:nvSpPr>
        <p:spPr>
          <a:xfrm>
            <a:off x="1122218" y="3044536"/>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Site To Device Viewport</a:t>
            </a:r>
            <a:endParaRPr lang="en-GB" dirty="0">
              <a:solidFill>
                <a:schemeClr val="tx1"/>
              </a:solidFill>
            </a:endParaRPr>
          </a:p>
        </p:txBody>
      </p:sp>
      <p:sp>
        <p:nvSpPr>
          <p:cNvPr id="9" name="Rectangle 8"/>
          <p:cNvSpPr/>
          <p:nvPr/>
        </p:nvSpPr>
        <p:spPr>
          <a:xfrm>
            <a:off x="1122218" y="3900054"/>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Design Changes</a:t>
            </a:r>
            <a:endParaRPr lang="en-GB" dirty="0">
              <a:solidFill>
                <a:schemeClr val="tx1"/>
              </a:solidFill>
            </a:endParaRPr>
          </a:p>
        </p:txBody>
      </p:sp>
      <p:sp>
        <p:nvSpPr>
          <p:cNvPr id="10" name="Rectangle 9"/>
          <p:cNvSpPr/>
          <p:nvPr/>
        </p:nvSpPr>
        <p:spPr>
          <a:xfrm>
            <a:off x="6979227" y="3044536"/>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Change Design Depending On Size</a:t>
            </a:r>
            <a:endParaRPr lang="en-GB" dirty="0">
              <a:solidFill>
                <a:schemeClr val="tx1"/>
              </a:solidFill>
            </a:endParaRPr>
          </a:p>
        </p:txBody>
      </p:sp>
      <p:sp>
        <p:nvSpPr>
          <p:cNvPr id="11" name="Rectangle 10"/>
          <p:cNvSpPr/>
          <p:nvPr/>
        </p:nvSpPr>
        <p:spPr>
          <a:xfrm>
            <a:off x="6979226" y="3900054"/>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Design Changes Defined By us</a:t>
            </a:r>
            <a:endParaRPr lang="en-GB" dirty="0">
              <a:solidFill>
                <a:schemeClr val="tx1"/>
              </a:solidFill>
            </a:endParaRPr>
          </a:p>
        </p:txBody>
      </p:sp>
    </p:spTree>
    <p:extLst>
      <p:ext uri="{BB962C8B-B14F-4D97-AF65-F5344CB8AC3E}">
        <p14:creationId xmlns:p14="http://schemas.microsoft.com/office/powerpoint/2010/main" val="234716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Responsive Design Tools And Designing 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way we designed our website is actually a bit different from how modern websites are designed.</a:t>
            </a:r>
          </a:p>
          <a:p>
            <a:r>
              <a:rPr lang="en-US" dirty="0" smtClean="0"/>
              <a:t>We designed our website with the desktop browser in mind as it was easier to learn </a:t>
            </a:r>
            <a:r>
              <a:rPr lang="en-US" dirty="0" err="1" smtClean="0"/>
              <a:t>css</a:t>
            </a:r>
            <a:r>
              <a:rPr lang="en-US" dirty="0" smtClean="0"/>
              <a:t> that way but in real world development/design we take the mobile first approach.</a:t>
            </a:r>
          </a:p>
          <a:p>
            <a:r>
              <a:rPr lang="en-US" dirty="0" smtClean="0"/>
              <a:t>So we first design our website for a mobile device keeping the responsiveness in mind and then make changes so that the website translates nicely to desktop browsers too.</a:t>
            </a:r>
          </a:p>
          <a:p>
            <a:r>
              <a:rPr lang="en-US" dirty="0" smtClean="0"/>
              <a:t>So now from upcoming slides we will always look at the mobile design first make sure it works nicely on mobile and then move towards the desktop part.</a:t>
            </a:r>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97788501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First lets copy our meta tag to all other html pages like packages , customers </a:t>
            </a:r>
            <a:r>
              <a:rPr lang="en-US" dirty="0" err="1" smtClean="0"/>
              <a:t>etc</a:t>
            </a:r>
            <a:r>
              <a:rPr lang="en-US" dirty="0" smtClean="0"/>
              <a:t> to make sure that our entire website is responsive not just the starting page.</a:t>
            </a:r>
          </a:p>
          <a:p>
            <a:r>
              <a:rPr lang="en-US" dirty="0" smtClean="0"/>
              <a:t>Now we don’t need to use device toggle view because since we added our meta tag we can simply reduce the width of the page to check for small screens.</a:t>
            </a:r>
          </a:p>
          <a:p>
            <a:r>
              <a:rPr lang="en-US" dirty="0" smtClean="0"/>
              <a:t>For starters we will design our website that looks good from 350px to about 640px </a:t>
            </a:r>
            <a:r>
              <a:rPr lang="en-US" dirty="0" err="1" smtClean="0"/>
              <a:t>i.e</a:t>
            </a:r>
            <a:r>
              <a:rPr lang="en-US" dirty="0" smtClean="0"/>
              <a:t> we follow a mobile first approach to design for a smaller screen first.</a:t>
            </a:r>
          </a:p>
          <a:p>
            <a:r>
              <a:rPr lang="en-US" dirty="0" smtClean="0"/>
              <a:t>Then we will change our design after 640 </a:t>
            </a:r>
            <a:r>
              <a:rPr lang="en-US" dirty="0" err="1" smtClean="0"/>
              <a:t>px</a:t>
            </a:r>
            <a:r>
              <a:rPr lang="en-US" dirty="0" smtClean="0"/>
              <a:t> like we can increase the font size </a:t>
            </a:r>
            <a:r>
              <a:rPr lang="en-US" dirty="0" err="1" smtClean="0"/>
              <a:t>etc</a:t>
            </a:r>
            <a:r>
              <a:rPr lang="en-US" dirty="0" smtClean="0"/>
              <a:t> as </a:t>
            </a:r>
            <a:r>
              <a:rPr lang="en-US" dirty="0" err="1" smtClean="0"/>
              <a:t>beyong</a:t>
            </a:r>
            <a:r>
              <a:rPr lang="en-US" dirty="0" smtClean="0"/>
              <a:t> 640px we will have a fairly </a:t>
            </a:r>
            <a:r>
              <a:rPr lang="en-US" dirty="0" err="1" smtClean="0"/>
              <a:t>lage</a:t>
            </a:r>
            <a:r>
              <a:rPr lang="en-US" dirty="0" smtClean="0"/>
              <a:t> device like a tab or even some  desktops.</a:t>
            </a:r>
          </a:p>
          <a:p>
            <a:r>
              <a:rPr lang="en-US" dirty="0" smtClean="0"/>
              <a:t>So we mainly want to change the image because we want to increase the height when we go  to a larger device &gt; 640px as we have more space available.</a:t>
            </a:r>
          </a:p>
          <a:p>
            <a:r>
              <a:rPr lang="en-US" dirty="0" smtClean="0"/>
              <a:t>We also will change the font size for our slogan maybe make it larger once we hit our 640px breakpoint.</a:t>
            </a:r>
          </a:p>
          <a:p>
            <a:r>
              <a:rPr lang="en-US" dirty="0" smtClean="0"/>
              <a:t>We also want to change our plans in such a way that below 640px they are not displayed next to each other but below each other. We can also do similar thing for the </a:t>
            </a:r>
            <a:r>
              <a:rPr lang="en-US" dirty="0" err="1" smtClean="0"/>
              <a:t>svg</a:t>
            </a:r>
            <a:r>
              <a:rPr lang="en-US" dirty="0" smtClean="0"/>
              <a:t> images in the footer and so on.</a:t>
            </a:r>
          </a:p>
          <a:p>
            <a:r>
              <a:rPr lang="en-US" dirty="0" smtClean="0"/>
              <a:t>So lets add a media query and try it out but for that we need a starting point which is all the code inside our main.css we need to modify it in a way that it looks great on a mobile screen </a:t>
            </a:r>
            <a:r>
              <a:rPr lang="en-US" dirty="0" err="1" smtClean="0"/>
              <a:t>ie</a:t>
            </a:r>
            <a:r>
              <a:rPr lang="en-US" dirty="0" smtClean="0"/>
              <a:t> less than 640px width first and then move forward</a:t>
            </a:r>
          </a:p>
          <a:p>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6513489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a:bodyPr>
          <a:lstStyle/>
          <a:p>
            <a:r>
              <a:rPr lang="en-US" dirty="0" smtClean="0"/>
              <a:t>Lets start with the slogan here the selector used is #product-overview h1{} which targets the </a:t>
            </a:r>
            <a:r>
              <a:rPr lang="en-US" dirty="0" err="1" smtClean="0"/>
              <a:t>slogan.Lets</a:t>
            </a:r>
            <a:r>
              <a:rPr lang="en-US" dirty="0" smtClean="0"/>
              <a:t> add a font size of 1.6 rem to this selector </a:t>
            </a:r>
            <a:r>
              <a:rPr lang="en-US" dirty="0" err="1" smtClean="0"/>
              <a:t>first.Although</a:t>
            </a:r>
            <a:r>
              <a:rPr lang="en-US" dirty="0" smtClean="0"/>
              <a:t> we changed the font size it became a bit larger but we will notice it stays the same size no matter how big or small our device is.</a:t>
            </a:r>
          </a:p>
          <a:p>
            <a:r>
              <a:rPr lang="en-US" dirty="0" smtClean="0"/>
              <a:t>Now lets add a media query to handle this just add following code below the selector #product-overview h1{}</a:t>
            </a:r>
          </a:p>
          <a:p>
            <a:r>
              <a:rPr lang="en-US" dirty="0" smtClean="0"/>
              <a:t>@media this tells that it’s a media query then after a space we have to specify a condition in parenthesis () this condition specifies when this media query should apply for example @media (min-width: 40rem) this simple means that whenever our width in software pixels is equal to or greater than 40rem or 640px the media query should kick in.</a:t>
            </a:r>
          </a:p>
          <a:p>
            <a:r>
              <a:rPr lang="en-US" dirty="0" smtClean="0"/>
              <a:t>Then we have to add curly braces { } and then using a selector write normal </a:t>
            </a:r>
            <a:r>
              <a:rPr lang="en-US" dirty="0" err="1" smtClean="0"/>
              <a:t>cxss</a:t>
            </a:r>
            <a:r>
              <a:rPr lang="en-US" dirty="0" smtClean="0"/>
              <a:t> code that should be applied whenever the condition is met.</a:t>
            </a:r>
          </a:p>
          <a:p>
            <a:r>
              <a:rPr lang="en-US" dirty="0" smtClean="0"/>
              <a:t>For example to change the font size of our slogan for larger devices we can add following code</a:t>
            </a:r>
          </a:p>
          <a:p>
            <a:pPr lvl="1"/>
            <a:r>
              <a:rPr lang="en-US" dirty="0" smtClean="0"/>
              <a:t>@media (min-width: 40rem) {</a:t>
            </a:r>
          </a:p>
          <a:p>
            <a:pPr marL="914400" lvl="2" indent="0">
              <a:buNone/>
            </a:pPr>
            <a:r>
              <a:rPr lang="en-US" dirty="0" smtClean="0"/>
              <a:t>#product-overview h1{</a:t>
            </a:r>
          </a:p>
          <a:p>
            <a:pPr marL="914400" lvl="2" indent="0">
              <a:buNone/>
            </a:pPr>
            <a:r>
              <a:rPr lang="en-US" dirty="0" smtClean="0"/>
              <a:t>	 font-size :3rem;</a:t>
            </a:r>
            <a:endParaRPr lang="en-US" dirty="0"/>
          </a:p>
          <a:p>
            <a:pPr marL="914400" lvl="2" indent="0">
              <a:buNone/>
            </a:pPr>
            <a:r>
              <a:rPr lang="en-US" dirty="0" smtClean="0"/>
              <a:t>}</a:t>
            </a:r>
            <a:endParaRPr lang="en-US" dirty="0"/>
          </a:p>
          <a:p>
            <a:pPr marL="457200" lvl="1" indent="0">
              <a:buNone/>
            </a:pPr>
            <a:r>
              <a:rPr lang="en-US" dirty="0" smtClean="0"/>
              <a:t>}</a:t>
            </a:r>
          </a:p>
          <a:p>
            <a:r>
              <a:rPr lang="en-US" dirty="0" smtClean="0"/>
              <a:t>So whenever our width increases greater than 40 rem the font size for our slogan changes to 3 rem from1.6 rem .increase the width on the browser to check how this works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27352221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So we followed a mobile first approach here by setting the font size that looked nice on a smaller screen 1.6 rem and then added a media query to handle bigger sizes </a:t>
            </a:r>
            <a:r>
              <a:rPr lang="en-US" dirty="0" err="1" smtClean="0"/>
              <a:t>i.e</a:t>
            </a:r>
            <a:r>
              <a:rPr lang="en-US" dirty="0" smtClean="0"/>
              <a:t> &gt; 640px I n our case and changed the font size to 3 rem.</a:t>
            </a:r>
          </a:p>
          <a:p>
            <a:r>
              <a:rPr lang="en-US" dirty="0" smtClean="0"/>
              <a:t>Lets add another selector to the same media query to change the height of the image we have on bigger devices from 33vh to 40vh we can also change the background-position from left10% bottom 70%  to left 50% and 25% we can use the #product-overview{} selector for this so now our media query becomes</a:t>
            </a:r>
          </a:p>
          <a:p>
            <a:pPr lvl="1"/>
            <a:r>
              <a:rPr lang="en-US" dirty="0"/>
              <a:t>@media (min-width: 40rem) {</a:t>
            </a:r>
          </a:p>
          <a:p>
            <a:pPr marL="914400" lvl="2" indent="0">
              <a:buNone/>
            </a:pPr>
            <a:r>
              <a:rPr lang="en-US" dirty="0"/>
              <a:t>#</a:t>
            </a:r>
            <a:r>
              <a:rPr lang="en-US" dirty="0" smtClean="0"/>
              <a:t>product-overview{</a:t>
            </a:r>
          </a:p>
          <a:p>
            <a:pPr marL="914400" lvl="2" indent="0">
              <a:buNone/>
            </a:pPr>
            <a:r>
              <a:rPr lang="en-US" dirty="0" smtClean="0"/>
              <a:t>height:40vh;</a:t>
            </a:r>
          </a:p>
          <a:p>
            <a:pPr marL="914400" lvl="2" indent="0">
              <a:buNone/>
            </a:pPr>
            <a:r>
              <a:rPr lang="en-US" dirty="0"/>
              <a:t>b</a:t>
            </a:r>
            <a:r>
              <a:rPr lang="en-US" dirty="0" smtClean="0"/>
              <a:t>ackground-position:50% 25%;</a:t>
            </a:r>
            <a:endParaRPr lang="en-US" dirty="0"/>
          </a:p>
          <a:p>
            <a:pPr marL="914400" lvl="2" indent="0">
              <a:buNone/>
            </a:pPr>
            <a:r>
              <a:rPr lang="en-US" dirty="0" smtClean="0"/>
              <a:t>}</a:t>
            </a:r>
          </a:p>
          <a:p>
            <a:pPr marL="914400" lvl="2" indent="0">
              <a:buNone/>
            </a:pPr>
            <a:r>
              <a:rPr lang="en-US" dirty="0" smtClean="0"/>
              <a:t>#</a:t>
            </a:r>
            <a:r>
              <a:rPr lang="en-US" dirty="0"/>
              <a:t>product-overview h1{</a:t>
            </a:r>
          </a:p>
          <a:p>
            <a:pPr marL="914400" lvl="2" indent="0">
              <a:buNone/>
            </a:pPr>
            <a:r>
              <a:rPr lang="en-US" dirty="0"/>
              <a:t>	 font-size :3rem;</a:t>
            </a:r>
          </a:p>
          <a:p>
            <a:pPr marL="914400" lvl="2" indent="0">
              <a:buNone/>
            </a:pPr>
            <a:r>
              <a:rPr lang="en-US" dirty="0"/>
              <a:t>}</a:t>
            </a:r>
          </a:p>
          <a:p>
            <a:pPr marL="457200" lvl="1" indent="0">
              <a:buNone/>
            </a:pPr>
            <a:r>
              <a:rPr lang="en-US" dirty="0"/>
              <a:t>}</a:t>
            </a:r>
          </a:p>
          <a:p>
            <a:r>
              <a:rPr lang="en-US" dirty="0" smtClean="0"/>
              <a:t>This is how we added our first media </a:t>
            </a:r>
            <a:r>
              <a:rPr lang="en-US" dirty="0" err="1" smtClean="0"/>
              <a:t>query.We</a:t>
            </a:r>
            <a:r>
              <a:rPr lang="en-US" dirty="0" smtClean="0"/>
              <a:t> will dive deeper into media queries and the related syntax in upcoming slides.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18512796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Things to Keep in Mind when Working with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20000"/>
          </a:bodyPr>
          <a:lstStyle/>
          <a:p>
            <a:r>
              <a:rPr lang="en-US" dirty="0" smtClean="0"/>
              <a:t>So first thing to keep in mind is that the way we read a media query is like an if </a:t>
            </a:r>
            <a:r>
              <a:rPr lang="en-US" dirty="0" err="1" smtClean="0"/>
              <a:t>statement.We</a:t>
            </a:r>
            <a:r>
              <a:rPr lang="en-US" dirty="0" smtClean="0"/>
              <a:t> simply say that if the condition specified in parenthesis () is the </a:t>
            </a:r>
            <a:r>
              <a:rPr lang="en-US" dirty="0" err="1" smtClean="0"/>
              <a:t>the</a:t>
            </a:r>
            <a:r>
              <a:rPr lang="en-US" dirty="0" smtClean="0"/>
              <a:t> code written in curly braces {} is applied.</a:t>
            </a:r>
          </a:p>
          <a:p>
            <a:r>
              <a:rPr lang="en-US" dirty="0" smtClean="0"/>
              <a:t>Second important thing is that we need to follow mobile first approach so all the code outside the media queries target the mobile devices and  our media queries will kick in once our condition in () parenthesis is evaluated to true.</a:t>
            </a:r>
          </a:p>
          <a:p>
            <a:r>
              <a:rPr lang="en-US" dirty="0" smtClean="0"/>
              <a:t>Although the recommended approach is mobile first we can also work in reverse order </a:t>
            </a:r>
            <a:r>
              <a:rPr lang="en-US" dirty="0" err="1" smtClean="0"/>
              <a:t>i.e</a:t>
            </a:r>
            <a:r>
              <a:rPr lang="en-US" dirty="0" smtClean="0"/>
              <a:t> we design for desktop and add media queries for mobile devices so in our case if we follow that approach the condition in our media query will change from (min-width: 40rem) to (max-width: 40rem) as this condition specifies that the media query should kick in if our width is equal or smaller than 40 rem.</a:t>
            </a:r>
          </a:p>
          <a:p>
            <a:r>
              <a:rPr lang="en-US" dirty="0" smtClean="0"/>
              <a:t>We are not limited to a single media query we can add multiple media queries below each </a:t>
            </a:r>
            <a:r>
              <a:rPr lang="en-US" dirty="0" err="1" smtClean="0"/>
              <a:t>other.Like</a:t>
            </a:r>
            <a:r>
              <a:rPr lang="en-US" dirty="0" smtClean="0"/>
              <a:t> if we want to add a different style for very large devices  </a:t>
            </a:r>
            <a:r>
              <a:rPr lang="en-US" dirty="0" err="1" smtClean="0"/>
              <a:t>i.e</a:t>
            </a:r>
            <a:r>
              <a:rPr lang="en-US" dirty="0" smtClean="0"/>
              <a:t> (min-width: 60rem) then we can use this condition and add one more media query and maybe set font-size: 5 rem and height:50vh.</a:t>
            </a:r>
          </a:p>
          <a:p>
            <a:r>
              <a:rPr lang="en-US" dirty="0" smtClean="0"/>
              <a:t>Although there are same properties in  both media queries the cascading logic that the one that comes later will be applied wont work as both of them work at different limits like font-size 3 rem will be se for width 40 rem to 59 rem and font-size:5 rem will be set for width 60 rem and greater.</a:t>
            </a:r>
          </a:p>
          <a:p>
            <a:r>
              <a:rPr lang="en-US" dirty="0" smtClean="0"/>
              <a:t>If the conditions in both media queries are true simultaneously then the cascading logic does follow and the one specified later will take precedence</a:t>
            </a:r>
          </a:p>
          <a:p>
            <a:r>
              <a:rPr lang="en-US" dirty="0" smtClean="0"/>
              <a:t>Also we need to specify the media queries in correct order for example if we specify 60 </a:t>
            </a:r>
            <a:r>
              <a:rPr lang="en-US" dirty="0" err="1" smtClean="0"/>
              <a:t>brem</a:t>
            </a:r>
            <a:r>
              <a:rPr lang="en-US" dirty="0" smtClean="0"/>
              <a:t> width media query first and then 40 rem the code runs from top to bottom so if at first width is very small less than 40 rem the mobile design outside media queries is applied than if we increase it to greater than 40 rem the 40 rem one is applied but then even at 60 rem it will keep the 40 rem applied because even at 60 rem the width&gt;40 rem is true and this condition is evaluated after width&gt;60 rem because it is specified later in </a:t>
            </a:r>
            <a:r>
              <a:rPr lang="en-US" dirty="0" err="1" smtClean="0"/>
              <a:t>css</a:t>
            </a:r>
            <a:r>
              <a:rPr lang="en-US" dirty="0" smtClean="0"/>
              <a:t> .So we should add 40 rem query first and 60 later.</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73521397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Finding the Right Breaking Points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One important thing that we need to understand is how do we specify or identify these breaking points like in our code we used 40 rem and 60 rem.</a:t>
            </a:r>
          </a:p>
          <a:p>
            <a:r>
              <a:rPr lang="en-US" dirty="0" smtClean="0"/>
              <a:t>We need to have some logical breakpoints to make sure that our website looks good on as many devices as possible without having to add a ton of media queries.</a:t>
            </a:r>
          </a:p>
          <a:p>
            <a:r>
              <a:rPr lang="en-US" dirty="0" smtClean="0"/>
              <a:t>One approach is that if we visit mydevicxes.io and analyze the most commonly used devices we will notice that most modern phones have a minimum width of 300 pixels and then larger devices like tabs have a width of 768 pixels  so ideally our website should work fine for 300 to 768 pixels and the first breakpoint we target will be 768 pixels and maybe 1000px for very large screens</a:t>
            </a:r>
          </a:p>
          <a:p>
            <a:r>
              <a:rPr lang="en-US" dirty="0" smtClean="0"/>
              <a:t>For now we are adding media queries right below the actual selectors we are targeting but the conventional way is to add all media queries to the end of the </a:t>
            </a:r>
            <a:r>
              <a:rPr lang="en-US" dirty="0" err="1" smtClean="0"/>
              <a:t>css</a:t>
            </a:r>
            <a:r>
              <a:rPr lang="en-US" dirty="0" smtClean="0"/>
              <a:t> file</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54733003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Creating the Mobile First Design for our Plans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Just to keep things simple lets remove the 60 rem media </a:t>
            </a:r>
            <a:r>
              <a:rPr lang="en-US" dirty="0" err="1" smtClean="0"/>
              <a:t>query.Also</a:t>
            </a:r>
            <a:r>
              <a:rPr lang="en-US" dirty="0" smtClean="0"/>
              <a:t> to keep the image centered lets change left10% bottom 80% to center in our background image.</a:t>
            </a:r>
          </a:p>
          <a:p>
            <a:r>
              <a:rPr lang="en-US" dirty="0" smtClean="0"/>
              <a:t>So lets continue with the responsive design for plans so I want that whenever we are below our 40rem width the plans should display below each other rather than side by side.</a:t>
            </a:r>
          </a:p>
          <a:p>
            <a:r>
              <a:rPr lang="en-US" dirty="0" smtClean="0"/>
              <a:t>So first to display them one after the other in mobile first design we can simply remove </a:t>
            </a:r>
            <a:r>
              <a:rPr lang="en-US" dirty="0" err="1" smtClean="0"/>
              <a:t>display:inline-block</a:t>
            </a:r>
            <a:r>
              <a:rPr lang="en-US" dirty="0" smtClean="0"/>
              <a:t> from the .plan{} </a:t>
            </a:r>
            <a:r>
              <a:rPr lang="en-US" dirty="0" err="1" smtClean="0"/>
              <a:t>selecetor</a:t>
            </a:r>
            <a:r>
              <a:rPr lang="en-US" dirty="0" smtClean="0"/>
              <a:t> to display the plans like a normal block </a:t>
            </a:r>
            <a:r>
              <a:rPr lang="en-US" dirty="0" err="1" smtClean="0"/>
              <a:t>element.This</a:t>
            </a:r>
            <a:r>
              <a:rPr lang="en-US" dirty="0" smtClean="0"/>
              <a:t> is because each plan now is actually a simple div and by default div is a block level element that takes the whole space of a </a:t>
            </a:r>
            <a:r>
              <a:rPr lang="en-US" dirty="0" err="1" smtClean="0"/>
              <a:t>ine.Now</a:t>
            </a:r>
            <a:r>
              <a:rPr lang="en-US" dirty="0" smtClean="0"/>
              <a:t> our plans are displayed one after the other but our desktop design is a mess we will work on that in our media query for now lets focus on mobile.</a:t>
            </a:r>
          </a:p>
          <a:p>
            <a:r>
              <a:rPr lang="en-US" dirty="0" smtClean="0"/>
              <a:t>Now lets increase the width of the plans as we see that the text is still outside our block so change width to 100% in .plan{} </a:t>
            </a:r>
            <a:r>
              <a:rPr lang="en-US" dirty="0" err="1" smtClean="0"/>
              <a:t>selector.The</a:t>
            </a:r>
            <a:r>
              <a:rPr lang="en-US" dirty="0" smtClean="0"/>
              <a:t> plans now are larger in width but there is a space to the left and right this is because the width is set to 80% in .</a:t>
            </a:r>
            <a:r>
              <a:rPr lang="en-US" dirty="0" err="1" smtClean="0"/>
              <a:t>plan__list</a:t>
            </a:r>
            <a:r>
              <a:rPr lang="en-US" dirty="0" smtClean="0"/>
              <a:t>{} and margin is set to auto to center align them lets remove the margin and set width to 100%</a:t>
            </a:r>
          </a:p>
          <a:p>
            <a:r>
              <a:rPr lang="en-US" dirty="0" smtClean="0"/>
              <a:t>Now if we inspect the plan we will notice we have a margin to left and right lets get rid of it by changing the margin from </a:t>
            </a:r>
            <a:r>
              <a:rPr lang="en-GB" dirty="0"/>
              <a:t>margin: </a:t>
            </a:r>
            <a:r>
              <a:rPr lang="en-GB" dirty="0" smtClean="0"/>
              <a:t>0.5rem; to </a:t>
            </a:r>
            <a:r>
              <a:rPr lang="en-GB" dirty="0"/>
              <a:t>margin: 0.5rem 0</a:t>
            </a:r>
            <a:r>
              <a:rPr lang="en-GB" dirty="0" smtClean="0"/>
              <a:t>; keeping the top </a:t>
            </a:r>
            <a:r>
              <a:rPr lang="en-GB" dirty="0" err="1" smtClean="0"/>
              <a:t>andbottom</a:t>
            </a:r>
            <a:r>
              <a:rPr lang="en-GB" dirty="0" smtClean="0"/>
              <a:t> margin as is and removing left and right margin  also since our plans take entire row now </a:t>
            </a:r>
            <a:r>
              <a:rPr lang="en-GB" dirty="0" err="1" smtClean="0"/>
              <a:t>vertical-align:middle</a:t>
            </a:r>
            <a:r>
              <a:rPr lang="en-GB" dirty="0" smtClean="0"/>
              <a:t> is also not required lets change the margin and remove vertical-align from .plan{} selector.</a:t>
            </a:r>
          </a:p>
          <a:p>
            <a:r>
              <a:rPr lang="en-US" dirty="0" smtClean="0"/>
              <a:t>Also lets remove the .</a:t>
            </a:r>
            <a:r>
              <a:rPr lang="en-US" dirty="0" err="1" smtClean="0"/>
              <a:t>plan__list</a:t>
            </a:r>
            <a:r>
              <a:rPr lang="en-US" dirty="0" smtClean="0"/>
              <a:t> selector as it is not required for mobile view now but lets keep it commented maybe we add it to our media </a:t>
            </a:r>
            <a:r>
              <a:rPr lang="en-US" dirty="0" err="1" smtClean="0"/>
              <a:t>query.Also</a:t>
            </a:r>
            <a:r>
              <a:rPr lang="en-US" dirty="0" smtClean="0"/>
              <a:t> lets comment out the box-shadow from .plan—highlighted section as it does not look good in mobile view in my </a:t>
            </a:r>
            <a:r>
              <a:rPr lang="en-US" dirty="0" err="1" smtClean="0"/>
              <a:t>opinion.With</a:t>
            </a:r>
            <a:r>
              <a:rPr lang="en-US" dirty="0" smtClean="0"/>
              <a:t> that we complete the mobile design of our plans</a:t>
            </a:r>
            <a:endParaRPr lang="en-GB" dirty="0"/>
          </a:p>
          <a:p>
            <a:endParaRPr lang="en-GB" dirty="0"/>
          </a:p>
          <a:p>
            <a:endParaRPr lang="en-US" dirty="0" smtClean="0"/>
          </a:p>
          <a:p>
            <a:endParaRPr lang="en-GB" dirty="0"/>
          </a:p>
        </p:txBody>
      </p:sp>
    </p:spTree>
    <p:extLst>
      <p:ext uri="{BB962C8B-B14F-4D97-AF65-F5344CB8AC3E}">
        <p14:creationId xmlns:p14="http://schemas.microsoft.com/office/powerpoint/2010/main" val="77442145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Making the Plans Responsive</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lets add a media query to make the plans responsive so that they look good in desktop too.</a:t>
            </a:r>
          </a:p>
          <a:p>
            <a:r>
              <a:rPr lang="en-US" dirty="0" smtClean="0"/>
              <a:t>For time being lets add a </a:t>
            </a:r>
            <a:r>
              <a:rPr lang="en-US" dirty="0" err="1" smtClean="0"/>
              <a:t>mediaquery</a:t>
            </a:r>
            <a:r>
              <a:rPr lang="en-US" dirty="0" smtClean="0"/>
              <a:t> with same condition min-width:40rem under our plan related selectors we will move them to end </a:t>
            </a:r>
            <a:r>
              <a:rPr lang="en-US" dirty="0" err="1" smtClean="0"/>
              <a:t>etc</a:t>
            </a:r>
            <a:r>
              <a:rPr lang="en-US" dirty="0" smtClean="0"/>
              <a:t> at a later stage .Add the .plan{} selector to the media query.</a:t>
            </a:r>
          </a:p>
          <a:p>
            <a:r>
              <a:rPr lang="en-US" dirty="0" smtClean="0"/>
              <a:t>So now for larger devices we want the plans to be displayed adjacent to each other so lets change the </a:t>
            </a:r>
            <a:r>
              <a:rPr lang="en-US" dirty="0" err="1" smtClean="0"/>
              <a:t>display:inline-block</a:t>
            </a:r>
            <a:r>
              <a:rPr lang="en-US" dirty="0" smtClean="0"/>
              <a:t>; in media query but we will see that nothing changes this is because we have set width to 100% in the .plan{} selector but for desktop view we need to set it back to initial value30% in our media query so add width:30%;</a:t>
            </a:r>
            <a:endParaRPr lang="en-GB" dirty="0"/>
          </a:p>
          <a:p>
            <a:r>
              <a:rPr lang="en-US" dirty="0" smtClean="0"/>
              <a:t>For desktop version we should again  add the </a:t>
            </a:r>
            <a:r>
              <a:rPr lang="en-US" dirty="0" err="1" smtClean="0"/>
              <a:t>vertical-align:middle</a:t>
            </a:r>
            <a:r>
              <a:rPr lang="en-US" dirty="0" smtClean="0"/>
              <a:t>; so that the plans are vertically aligned in middle with respect to recommended plan.</a:t>
            </a:r>
          </a:p>
          <a:p>
            <a:r>
              <a:rPr lang="en-US" dirty="0" smtClean="0"/>
              <a:t>We will notice that the three plans are not </a:t>
            </a:r>
            <a:r>
              <a:rPr lang="en-US" dirty="0" err="1" smtClean="0"/>
              <a:t>collectrively</a:t>
            </a:r>
            <a:r>
              <a:rPr lang="en-US" dirty="0" smtClean="0"/>
              <a:t> aligned in the center they are aligned to the left to fix this copy the .</a:t>
            </a:r>
            <a:r>
              <a:rPr lang="en-US" dirty="0" err="1" smtClean="0"/>
              <a:t>plan__list</a:t>
            </a:r>
            <a:r>
              <a:rPr lang="en-US" dirty="0" smtClean="0"/>
              <a:t>{} selector that we commented and move it to the media query and uncomment it.</a:t>
            </a:r>
          </a:p>
          <a:p>
            <a:r>
              <a:rPr lang="en-US" dirty="0" smtClean="0"/>
              <a:t>Also we had commented out our box shadow in our .plan—highlighted{} selector now lets add this selector to the media query and add a box shadow to it.</a:t>
            </a:r>
          </a:p>
          <a:p>
            <a:r>
              <a:rPr lang="en-US" dirty="0" smtClean="0"/>
              <a:t>Now we have just one more issue we can notice for just above 40 rem the box for the </a:t>
            </a:r>
            <a:r>
              <a:rPr lang="en-US" dirty="0" err="1" smtClean="0"/>
              <a:t>recomeneded</a:t>
            </a:r>
            <a:r>
              <a:rPr lang="en-US" dirty="0" smtClean="0"/>
              <a:t> text on recommended plan is small and the text comes out of the box and as we increase the width the boxes for plans start becoming bigger and </a:t>
            </a:r>
            <a:r>
              <a:rPr lang="en-US" dirty="0" err="1" smtClean="0"/>
              <a:t>bigger.To</a:t>
            </a:r>
            <a:r>
              <a:rPr lang="en-US" dirty="0" smtClean="0"/>
              <a:t> fix this we can use the min-width and max-width properties to define a minimum and maximum width for the boxes.</a:t>
            </a:r>
          </a:p>
          <a:p>
            <a:endParaRPr lang="en-GB" dirty="0"/>
          </a:p>
          <a:p>
            <a:endParaRPr lang="en-US" dirty="0" smtClean="0"/>
          </a:p>
          <a:p>
            <a:endParaRPr lang="en-GB" dirty="0"/>
          </a:p>
        </p:txBody>
      </p:sp>
    </p:spTree>
    <p:extLst>
      <p:ext uri="{BB962C8B-B14F-4D97-AF65-F5344CB8AC3E}">
        <p14:creationId xmlns:p14="http://schemas.microsoft.com/office/powerpoint/2010/main" val="362289878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Making the Plans Responsive</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increase and </a:t>
            </a:r>
            <a:r>
              <a:rPr lang="en-US" dirty="0" err="1" smtClean="0"/>
              <a:t>decxrease</a:t>
            </a:r>
            <a:r>
              <a:rPr lang="en-US" dirty="0" smtClean="0"/>
              <a:t> the width of the page </a:t>
            </a:r>
            <a:r>
              <a:rPr lang="en-US" dirty="0" err="1" smtClean="0"/>
              <a:t>wqe</a:t>
            </a:r>
            <a:r>
              <a:rPr lang="en-US" dirty="0" smtClean="0"/>
              <a:t> notice that the box doesn’t look so good in width less than 200px so lets add min width 12rem(approx. 200px) to .plan{} selector in media query and similarly we calculate max width to 25rem and add it to media query</a:t>
            </a:r>
          </a:p>
          <a:p>
            <a:endParaRPr lang="en-GB" dirty="0"/>
          </a:p>
          <a:p>
            <a:endParaRPr lang="en-US" dirty="0" smtClean="0"/>
          </a:p>
          <a:p>
            <a:endParaRPr lang="en-GB" dirty="0"/>
          </a:p>
        </p:txBody>
      </p:sp>
    </p:spTree>
    <p:extLst>
      <p:ext uri="{BB962C8B-B14F-4D97-AF65-F5344CB8AC3E}">
        <p14:creationId xmlns:p14="http://schemas.microsoft.com/office/powerpoint/2010/main" val="2203448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Making the </a:t>
            </a:r>
            <a:r>
              <a:rPr lang="en-GB" dirty="0" smtClean="0"/>
              <a:t>Key feature </a:t>
            </a:r>
            <a:r>
              <a:rPr lang="en-GB" dirty="0"/>
              <a:t>Responsive</a:t>
            </a:r>
          </a:p>
        </p:txBody>
      </p:sp>
      <p:sp>
        <p:nvSpPr>
          <p:cNvPr id="3" name="Content Placeholder 2"/>
          <p:cNvSpPr>
            <a:spLocks noGrp="1"/>
          </p:cNvSpPr>
          <p:nvPr>
            <p:ph idx="1"/>
          </p:nvPr>
        </p:nvSpPr>
        <p:spPr>
          <a:xfrm>
            <a:off x="436418" y="696192"/>
            <a:ext cx="11376121" cy="5818908"/>
          </a:xfrm>
        </p:spPr>
        <p:txBody>
          <a:bodyPr>
            <a:normAutofit/>
          </a:bodyPr>
          <a:lstStyle/>
          <a:p>
            <a:r>
              <a:rPr lang="en-US" dirty="0" smtClean="0"/>
              <a:t>We will follow a similar approach for key features for mobile screen they should display one below the other so to do that we should comment out </a:t>
            </a:r>
            <a:r>
              <a:rPr lang="en-US" dirty="0" err="1" smtClean="0"/>
              <a:t>display:inline-block</a:t>
            </a:r>
            <a:r>
              <a:rPr lang="en-US" dirty="0" smtClean="0"/>
              <a:t> from  .key-feature{} selector also they should occupy whole space so we will comment out width:30% and also vertical align is not required we can comment that out too.</a:t>
            </a:r>
          </a:p>
          <a:p>
            <a:r>
              <a:rPr lang="en-US" dirty="0" smtClean="0"/>
              <a:t>With this we notice all key features work perfectly for mobile view but now all properties of key </a:t>
            </a:r>
            <a:r>
              <a:rPr lang="en-US" dirty="0" err="1" smtClean="0"/>
              <a:t>featueres</a:t>
            </a:r>
            <a:r>
              <a:rPr lang="en-US" dirty="0" smtClean="0"/>
              <a:t> are commented.</a:t>
            </a:r>
          </a:p>
          <a:p>
            <a:r>
              <a:rPr lang="en-US" dirty="0" smtClean="0"/>
              <a:t>We need these in desktop view so </a:t>
            </a:r>
            <a:r>
              <a:rPr lang="en-US" dirty="0" err="1" smtClean="0"/>
              <a:t>instaed</a:t>
            </a:r>
            <a:r>
              <a:rPr lang="en-US" dirty="0" smtClean="0"/>
              <a:t> of commenting all properties we will add a new media query under all key-feature related </a:t>
            </a:r>
            <a:r>
              <a:rPr lang="en-US" dirty="0" err="1" smtClean="0"/>
              <a:t>selctors</a:t>
            </a:r>
            <a:r>
              <a:rPr lang="en-US" dirty="0" smtClean="0"/>
              <a:t> and cut paste the .key-feature selector to the media query.</a:t>
            </a:r>
          </a:p>
          <a:p>
            <a:r>
              <a:rPr lang="en-US" dirty="0" smtClean="0"/>
              <a:t>We will see now it works fine in desktop as well as mobile view just one more change that can be done is we can limit its max width so that it is not displayed too big on very large screens we can set it to same value we used for plans </a:t>
            </a:r>
            <a:r>
              <a:rPr lang="en-US" dirty="0" err="1" smtClean="0"/>
              <a:t>i.e</a:t>
            </a:r>
            <a:r>
              <a:rPr lang="en-US" dirty="0" smtClean="0"/>
              <a:t> 25 rem.</a:t>
            </a:r>
          </a:p>
          <a:p>
            <a:r>
              <a:rPr lang="en-US" dirty="0" smtClean="0"/>
              <a:t>This makes our key features area responsive.</a:t>
            </a:r>
            <a:endParaRPr lang="en-US" dirty="0" smtClean="0"/>
          </a:p>
          <a:p>
            <a:endParaRPr lang="en-GB" dirty="0"/>
          </a:p>
          <a:p>
            <a:endParaRPr lang="en-US" dirty="0" smtClean="0"/>
          </a:p>
          <a:p>
            <a:endParaRPr lang="en-GB" dirty="0"/>
          </a:p>
        </p:txBody>
      </p:sp>
    </p:spTree>
    <p:extLst>
      <p:ext uri="{BB962C8B-B14F-4D97-AF65-F5344CB8AC3E}">
        <p14:creationId xmlns:p14="http://schemas.microsoft.com/office/powerpoint/2010/main" val="2856837493"/>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margin goes 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12038</TotalTime>
  <Words>36426</Words>
  <Application>Microsoft Office PowerPoint</Application>
  <PresentationFormat>Widescreen</PresentationFormat>
  <Paragraphs>2264</Paragraphs>
  <Slides>201</Slides>
  <Notes>154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201</vt:i4>
      </vt:variant>
    </vt:vector>
  </HeadingPairs>
  <TitlesOfParts>
    <vt:vector size="208"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the "viewport" Metatag</vt:lpstr>
      <vt:lpstr>Responsive Design Tools And Designing Websites "Mobile First"</vt:lpstr>
      <vt:lpstr>Responsive Design Tools And Designing Websites "Mobile First"</vt:lpstr>
      <vt:lpstr>Adding our First Media Queries</vt:lpstr>
      <vt:lpstr>Adding our First Media Queries</vt:lpstr>
      <vt:lpstr>Adding our First Media Queries</vt:lpstr>
      <vt:lpstr>Things to Keep in Mind when Working with Media Queries</vt:lpstr>
      <vt:lpstr>Finding the Right Breaking Points</vt:lpstr>
      <vt:lpstr>Creating the Mobile First Design for our Plans</vt:lpstr>
      <vt:lpstr>Making the Plans Responsive</vt:lpstr>
      <vt:lpstr>Making the Plans Responsive</vt:lpstr>
      <vt:lpstr>Making the Key feature Responsive</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755</cp:revision>
  <dcterms:created xsi:type="dcterms:W3CDTF">2019-03-17T17:13:50Z</dcterms:created>
  <dcterms:modified xsi:type="dcterms:W3CDTF">2021-04-29T21:38:12Z</dcterms:modified>
</cp:coreProperties>
</file>